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080135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760413" y="696913"/>
            <a:ext cx="54895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116666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116666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116666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116666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116666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116666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116666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116666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760413" y="696913"/>
            <a:ext cx="54895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760413" y="696913"/>
            <a:ext cx="5489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hay relación entre las entidades</a:t>
            </a:r>
          </a:p>
        </p:txBody>
      </p:sp>
      <p:sp>
        <p:nvSpPr>
          <p:cNvPr id="534" name="Shape 534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>
            <p:ph idx="2" type="sldImg"/>
          </p:nvPr>
        </p:nvSpPr>
        <p:spPr>
          <a:xfrm>
            <a:off x="760413" y="696913"/>
            <a:ext cx="5489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7" name="Shape 547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760413" y="696913"/>
            <a:ext cx="54895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760413" y="696913"/>
            <a:ext cx="5489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760413" y="696913"/>
            <a:ext cx="5489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760413" y="696913"/>
            <a:ext cx="5489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760413" y="696913"/>
            <a:ext cx="54897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wrap="square" tIns="4657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Describir el problema a los participantes del taller.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Escribir su problema en una hoja.</a:t>
            </a:r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744855" y="697230"/>
            <a:ext cx="55206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701040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rIns="93275" wrap="square" tIns="466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rIns="93275" wrap="square" tIns="466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810101" y="2130434"/>
            <a:ext cx="918114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620203" y="3886200"/>
            <a:ext cx="756094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SzPct val="1000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540068" y="274639"/>
            <a:ext cx="97212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137694" y="-997420"/>
            <a:ext cx="4525963" cy="97212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6120368" y="1985256"/>
            <a:ext cx="5851525" cy="2430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169749" y="-355037"/>
            <a:ext cx="5851525" cy="7110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Diapositiva de títu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810101" y="2130425"/>
            <a:ext cx="9181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1620203" y="3886200"/>
            <a:ext cx="75609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0" lvl="0" marL="0" marR="0" rtl="0" algn="ctr">
              <a:spcBef>
                <a:spcPts val="800"/>
              </a:spcBef>
              <a:buClr>
                <a:srgbClr val="888888"/>
              </a:buClr>
              <a:buSzPct val="100000"/>
              <a:buFont typeface="Arial"/>
              <a:buNone/>
              <a:defRPr b="0" i="0" sz="3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ctr">
              <a:spcBef>
                <a:spcPts val="700"/>
              </a:spcBef>
              <a:buClr>
                <a:srgbClr val="888888"/>
              </a:buClr>
              <a:buSzPct val="100000"/>
              <a:buFont typeface="Arial"/>
              <a:buNone/>
              <a:defRPr b="0" i="0" sz="3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ctr">
              <a:spcBef>
                <a:spcPts val="600"/>
              </a:spcBef>
              <a:buClr>
                <a:srgbClr val="888888"/>
              </a:buClr>
              <a:buSzPct val="100000"/>
              <a:buFont typeface="Arial"/>
              <a:buNone/>
              <a:defRPr b="0" i="0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ctr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ctr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ctr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ctr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ctr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ctr"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En blanco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540068" y="274638"/>
            <a:ext cx="97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540068" y="1600200"/>
            <a:ext cx="9721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165100" lvl="0" marL="419100" marR="0" rtl="0" algn="l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914400" marR="0" rtl="0" algn="l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4097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9685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540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3098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3657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42291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47879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Encabezado de secció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853232" y="4406900"/>
            <a:ext cx="9181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34693"/>
              <a:buFont typeface="Calibri"/>
              <a:buNone/>
              <a:defRPr b="1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853232" y="2906713"/>
            <a:ext cx="9181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625" lIns="112625" rIns="112625" wrap="square" tIns="112625"/>
          <a:lstStyle>
            <a:lvl1pPr indent="0" lvl="0" marL="0" marR="0" rtl="0" algn="l">
              <a:spcBef>
                <a:spcPts val="500"/>
              </a:spcBef>
              <a:buClr>
                <a:srgbClr val="888888"/>
              </a:buClr>
              <a:buSzPct val="1560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400"/>
              </a:spcBef>
              <a:buClr>
                <a:srgbClr val="888888"/>
              </a:buClr>
              <a:buSzPct val="154545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400"/>
              </a:spcBef>
              <a:buClr>
                <a:srgbClr val="888888"/>
              </a:buClr>
              <a:buSzPct val="15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300"/>
              </a:spcBef>
              <a:buClr>
                <a:srgbClr val="888888"/>
              </a:buClr>
              <a:buSzPct val="147058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300"/>
              </a:spcBef>
              <a:buClr>
                <a:srgbClr val="888888"/>
              </a:buClr>
              <a:buSzPct val="147058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300"/>
              </a:spcBef>
              <a:buClr>
                <a:srgbClr val="888888"/>
              </a:buClr>
              <a:buSzPct val="147058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300"/>
              </a:spcBef>
              <a:buClr>
                <a:srgbClr val="888888"/>
              </a:buClr>
              <a:buSzPct val="147058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300"/>
              </a:spcBef>
              <a:buClr>
                <a:srgbClr val="888888"/>
              </a:buClr>
              <a:buSzPct val="147058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300"/>
              </a:spcBef>
              <a:buClr>
                <a:srgbClr val="888888"/>
              </a:buClr>
              <a:buSzPct val="147058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os objeto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540068" y="274638"/>
            <a:ext cx="97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540067" y="1600200"/>
            <a:ext cx="4770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203200" lvl="0" marL="419100" marR="0" rtl="0" algn="l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5100" lvl="1" marL="9144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7000" lvl="2" marL="14097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9700" lvl="3" marL="1968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540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3098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3657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4229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4787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5490686" y="1600200"/>
            <a:ext cx="4770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203200" lvl="0" marL="419100" marR="0" rtl="0" algn="l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65100" lvl="1" marL="9144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7000" lvl="2" marL="14097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9700" lvl="3" marL="1968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2400" lvl="4" marL="2540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3098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3657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4229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700" lvl="8" marL="4787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ació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540068" y="274638"/>
            <a:ext cx="97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540067" y="1535113"/>
            <a:ext cx="47724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625" lIns="112625" rIns="112625" wrap="square" tIns="112625"/>
          <a:lstStyle>
            <a:lvl1pPr indent="0" lvl="0" marL="0" marR="0" rtl="0" algn="l">
              <a:spcBef>
                <a:spcPts val="600"/>
              </a:spcBef>
              <a:buClr>
                <a:schemeClr val="dk1"/>
              </a:buClr>
              <a:buSzPct val="129999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500"/>
              </a:spcBef>
              <a:buClr>
                <a:schemeClr val="dk1"/>
              </a:buClr>
              <a:buSzPct val="136000"/>
              <a:buFont typeface="Arial"/>
              <a:buNone/>
              <a:def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400"/>
              </a:spcBef>
              <a:buClr>
                <a:schemeClr val="dk1"/>
              </a:buClr>
              <a:buSzPct val="136363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540067" y="2174875"/>
            <a:ext cx="47724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228600" lvl="0" marL="4191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0500" lvl="1" marL="914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9700" lvl="2" marL="1409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968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5100" lvl="4" marL="2540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3098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3657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5100" lvl="7" marL="4229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4787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5486936" y="1535113"/>
            <a:ext cx="4774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625" lIns="112625" rIns="112625" wrap="square" tIns="112625"/>
          <a:lstStyle>
            <a:lvl1pPr indent="0" lvl="0" marL="0" marR="0" rtl="0" algn="l">
              <a:spcBef>
                <a:spcPts val="600"/>
              </a:spcBef>
              <a:buClr>
                <a:schemeClr val="dk1"/>
              </a:buClr>
              <a:buSzPct val="129999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500"/>
              </a:spcBef>
              <a:buClr>
                <a:schemeClr val="dk1"/>
              </a:buClr>
              <a:buSzPct val="136000"/>
              <a:buFont typeface="Arial"/>
              <a:buNone/>
              <a:def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400"/>
              </a:spcBef>
              <a:buClr>
                <a:schemeClr val="dk1"/>
              </a:buClr>
              <a:buSzPct val="136363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400"/>
              </a:spcBef>
              <a:buClr>
                <a:schemeClr val="dk1"/>
              </a:buClr>
              <a:buSzPct val="125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4" type="body"/>
          </p:nvPr>
        </p:nvSpPr>
        <p:spPr>
          <a:xfrm>
            <a:off x="5486936" y="2174875"/>
            <a:ext cx="47745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228600" lvl="0" marL="4191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0500" lvl="1" marL="914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39700" lvl="2" marL="14097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2400" lvl="3" marL="19685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5100" lvl="4" marL="2540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3098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3657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5100" lvl="7" marL="42291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4787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ólo el título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540068" y="274638"/>
            <a:ext cx="97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ido con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540067" y="273050"/>
            <a:ext cx="35538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68000"/>
              <a:buFont typeface="Calibri"/>
              <a:buNone/>
              <a:def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223028" y="273050"/>
            <a:ext cx="60381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165100" lvl="0" marL="419100" marR="0" rtl="0" algn="l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914400" marR="0" rtl="0" algn="l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4097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9685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540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3098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3657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42291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47879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540067" y="1435100"/>
            <a:ext cx="35538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0" lvl="0" marL="0" marR="0" rtl="0" algn="l">
              <a:spcBef>
                <a:spcPts val="300"/>
              </a:spcBef>
              <a:buClr>
                <a:schemeClr val="dk1"/>
              </a:buClr>
              <a:buSzPct val="229411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300"/>
              </a:spcBef>
              <a:buClr>
                <a:schemeClr val="dk1"/>
              </a:buClr>
              <a:buSzPct val="226666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200"/>
              </a:spcBef>
              <a:buClr>
                <a:schemeClr val="dk1"/>
              </a:buClr>
              <a:buSzPct val="25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En blanc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n con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2117140" y="4800600"/>
            <a:ext cx="6480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68000"/>
              <a:buFont typeface="Calibri"/>
              <a:buNone/>
              <a:def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42" name="Shape 142"/>
          <p:cNvSpPr/>
          <p:nvPr>
            <p:ph idx="2" type="pic"/>
          </p:nvPr>
        </p:nvSpPr>
        <p:spPr>
          <a:xfrm>
            <a:off x="2117140" y="612775"/>
            <a:ext cx="6480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0" lvl="0" marL="0" marR="0" rtl="0" algn="l">
              <a:spcBef>
                <a:spcPts val="800"/>
              </a:spcBef>
              <a:buClr>
                <a:schemeClr val="dk1"/>
              </a:buClr>
              <a:buSzPct val="43589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700"/>
              </a:spcBef>
              <a:buClr>
                <a:schemeClr val="dk1"/>
              </a:buClr>
              <a:buSzPct val="50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600"/>
              </a:spcBef>
              <a:buClr>
                <a:schemeClr val="dk1"/>
              </a:buClr>
              <a:buSzPct val="56666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500"/>
              </a:spcBef>
              <a:buClr>
                <a:schemeClr val="dk1"/>
              </a:buClr>
              <a:buSzPct val="68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500"/>
              </a:spcBef>
              <a:buClr>
                <a:schemeClr val="dk1"/>
              </a:buClr>
              <a:buSzPct val="68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500"/>
              </a:spcBef>
              <a:buClr>
                <a:schemeClr val="dk1"/>
              </a:buClr>
              <a:buSzPct val="68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500"/>
              </a:spcBef>
              <a:buClr>
                <a:schemeClr val="dk1"/>
              </a:buClr>
              <a:buSzPct val="68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500"/>
              </a:spcBef>
              <a:buClr>
                <a:schemeClr val="dk1"/>
              </a:buClr>
              <a:buSzPct val="68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500"/>
              </a:spcBef>
              <a:buClr>
                <a:schemeClr val="dk1"/>
              </a:buClr>
              <a:buSzPct val="680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2117140" y="5367338"/>
            <a:ext cx="64809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0" lvl="0" marL="0" marR="0" rtl="0" algn="l">
              <a:spcBef>
                <a:spcPts val="300"/>
              </a:spcBef>
              <a:buClr>
                <a:schemeClr val="dk1"/>
              </a:buClr>
              <a:buSzPct val="229411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300"/>
              </a:spcBef>
              <a:buClr>
                <a:schemeClr val="dk1"/>
              </a:buClr>
              <a:buSzPct val="226666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200"/>
              </a:spcBef>
              <a:buClr>
                <a:schemeClr val="dk1"/>
              </a:buClr>
              <a:buSzPct val="25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200"/>
              </a:spcBef>
              <a:buClr>
                <a:schemeClr val="dk1"/>
              </a:buClr>
              <a:buSzPct val="227272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y texto vertical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540068" y="274638"/>
            <a:ext cx="97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 rot="5400000">
            <a:off x="3137632" y="-997350"/>
            <a:ext cx="4526100" cy="9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165100" lvl="0" marL="419100" marR="0" rtl="0" algn="l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914400" marR="0" rtl="0" algn="l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4097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9685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540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3098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3657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42291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47879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ítulo vertical y texto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6120383" y="1985238"/>
            <a:ext cx="5851500" cy="24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1169756" y="-355062"/>
            <a:ext cx="5851500" cy="7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165100" lvl="0" marL="419100" marR="0" rtl="0" algn="l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914400" marR="0" rtl="0" algn="l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4097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9685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540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3098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3657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42291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47879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540068" y="274639"/>
            <a:ext cx="97212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540068" y="1600206"/>
            <a:ext cx="972121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Encabezado de secció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853232" y="4406906"/>
            <a:ext cx="918114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35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53232" y="2906713"/>
            <a:ext cx="918114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SzPct val="16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SzPct val="155555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SzPct val="15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SzPct val="142857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SzPct val="142857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SzPct val="142857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SzPct val="142857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SzPct val="142857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SzPct val="142857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os objeto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540068" y="274639"/>
            <a:ext cx="97212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540068" y="1600206"/>
            <a:ext cx="47705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5490686" y="1600206"/>
            <a:ext cx="47705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ació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540068" y="274639"/>
            <a:ext cx="97212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540068" y="1535117"/>
            <a:ext cx="4772472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ct val="133333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ct val="14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ct val="133333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540068" y="2174875"/>
            <a:ext cx="477247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5486946" y="1535117"/>
            <a:ext cx="477434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ct val="133333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ct val="14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ct val="133333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ct val="125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5486946" y="2174875"/>
            <a:ext cx="477434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ólo el títu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540068" y="274639"/>
            <a:ext cx="97212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540077" y="273054"/>
            <a:ext cx="3553570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70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223028" y="273059"/>
            <a:ext cx="6038255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540077" y="1435104"/>
            <a:ext cx="355357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ct val="228571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ct val="233333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ct val="2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117140" y="4800606"/>
            <a:ext cx="648081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70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2117140" y="612775"/>
            <a:ext cx="648081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SzPct val="4375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SzPct val="5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SzPct val="583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117140" y="5367346"/>
            <a:ext cx="648081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ct val="228571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ct val="233333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ct val="24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ct val="222222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540068" y="274639"/>
            <a:ext cx="97212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7777"/>
              <a:buNone/>
              <a:defRPr sz="1800"/>
            </a:lvl2pPr>
            <a:lvl3pPr indent="0" lvl="2">
              <a:spcBef>
                <a:spcPts val="0"/>
              </a:spcBef>
              <a:buSzPct val="77777"/>
              <a:buNone/>
              <a:defRPr sz="1800"/>
            </a:lvl3pPr>
            <a:lvl4pPr indent="0" lvl="3">
              <a:spcBef>
                <a:spcPts val="0"/>
              </a:spcBef>
              <a:buSzPct val="77777"/>
              <a:buNone/>
              <a:defRPr sz="1800"/>
            </a:lvl4pPr>
            <a:lvl5pPr indent="0" lvl="4">
              <a:spcBef>
                <a:spcPts val="0"/>
              </a:spcBef>
              <a:buSzPct val="77777"/>
              <a:buNone/>
              <a:defRPr sz="1800"/>
            </a:lvl5pPr>
            <a:lvl6pPr indent="0" lvl="5">
              <a:spcBef>
                <a:spcPts val="0"/>
              </a:spcBef>
              <a:buSzPct val="77777"/>
              <a:buNone/>
              <a:defRPr sz="1800"/>
            </a:lvl6pPr>
            <a:lvl7pPr indent="0" lvl="6">
              <a:spcBef>
                <a:spcPts val="0"/>
              </a:spcBef>
              <a:buSzPct val="77777"/>
              <a:buNone/>
              <a:defRPr sz="1800"/>
            </a:lvl7pPr>
            <a:lvl8pPr indent="0" lvl="7">
              <a:spcBef>
                <a:spcPts val="0"/>
              </a:spcBef>
              <a:buSzPct val="77777"/>
              <a:buNone/>
              <a:defRPr sz="1800"/>
            </a:lvl8pPr>
            <a:lvl9pPr indent="0" lvl="8">
              <a:spcBef>
                <a:spcPts val="0"/>
              </a:spcBef>
              <a:buSzPct val="77777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540068" y="1600206"/>
            <a:ext cx="972121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5400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690461" y="6356357"/>
            <a:ext cx="3420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16666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7777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7740968" y="6356357"/>
            <a:ext cx="2520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540068" y="274638"/>
            <a:ext cx="9721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31481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7272"/>
              <a:buNone/>
              <a:defRPr sz="2200"/>
            </a:lvl2pPr>
            <a:lvl3pPr indent="0" lvl="2" rtl="0">
              <a:spcBef>
                <a:spcPts val="0"/>
              </a:spcBef>
              <a:buSzPct val="77272"/>
              <a:buNone/>
              <a:defRPr sz="2200"/>
            </a:lvl3pPr>
            <a:lvl4pPr indent="0" lvl="3" rtl="0">
              <a:spcBef>
                <a:spcPts val="0"/>
              </a:spcBef>
              <a:buSzPct val="77272"/>
              <a:buNone/>
              <a:defRPr sz="2200"/>
            </a:lvl4pPr>
            <a:lvl5pPr indent="0" lvl="4" rtl="0">
              <a:spcBef>
                <a:spcPts val="0"/>
              </a:spcBef>
              <a:buSzPct val="77272"/>
              <a:buNone/>
              <a:defRPr sz="2200"/>
            </a:lvl5pPr>
            <a:lvl6pPr indent="0" lvl="5" rtl="0">
              <a:spcBef>
                <a:spcPts val="0"/>
              </a:spcBef>
              <a:buSzPct val="77272"/>
              <a:buNone/>
              <a:defRPr sz="2200"/>
            </a:lvl6pPr>
            <a:lvl7pPr indent="0" lvl="6" rtl="0">
              <a:spcBef>
                <a:spcPts val="0"/>
              </a:spcBef>
              <a:buSzPct val="77272"/>
              <a:buNone/>
              <a:defRPr sz="2200"/>
            </a:lvl7pPr>
            <a:lvl8pPr indent="0" lvl="7" rtl="0">
              <a:spcBef>
                <a:spcPts val="0"/>
              </a:spcBef>
              <a:buSzPct val="77272"/>
              <a:buNone/>
              <a:defRPr sz="2200"/>
            </a:lvl8pPr>
            <a:lvl9pPr indent="0" lvl="8" rtl="0">
              <a:spcBef>
                <a:spcPts val="0"/>
              </a:spcBef>
              <a:buSzPct val="77272"/>
              <a:buNone/>
              <a:defRPr sz="22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40068" y="1600200"/>
            <a:ext cx="9721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625" lIns="112625" rIns="112625" wrap="square" tIns="112625"/>
          <a:lstStyle>
            <a:lvl1pPr indent="-165100" lvl="0" marL="419100" marR="0" rtl="0" algn="l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7000" lvl="1" marL="914400" marR="0" rtl="0" algn="l"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409700" marR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9685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540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3098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3657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42291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47879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540067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l">
              <a:spcBef>
                <a:spcPts val="0"/>
              </a:spcBef>
              <a:buSzPct val="113333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690461" y="6356350"/>
            <a:ext cx="34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625" lIns="112625" rIns="112625" wrap="square" tIns="112625"/>
          <a:lstStyle>
            <a:lvl1pPr indent="0" lvl="0" marL="0" marR="0" rtl="0" algn="ctr">
              <a:spcBef>
                <a:spcPts val="0"/>
              </a:spcBef>
              <a:buSzPct val="113333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588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303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891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2479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8194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3782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9370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508500" marR="0" rtl="0" algn="l">
              <a:spcBef>
                <a:spcPts val="0"/>
              </a:spcBef>
              <a:buSzPct val="77272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740968" y="6356350"/>
            <a:ext cx="252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hyperlink" Target="mailto:htoledo@mbienes.cl" TargetMode="External"/><Relationship Id="rId5" Type="http://schemas.openxmlformats.org/officeDocument/2006/relationships/hyperlink" Target="mailto:jmontesinos@mbienes.c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220772" y="5210751"/>
            <a:ext cx="6714206" cy="1244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7F7F7F"/>
                </a:solidFill>
              </a:rPr>
              <a:t>Noviembre </a:t>
            </a:r>
            <a:r>
              <a:rPr b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Secretaría Ejecutiva del SNIT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00" y="307721"/>
            <a:ext cx="2489525" cy="124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442699" y="6708593"/>
            <a:ext cx="671354" cy="149417"/>
          </a:xfrm>
          <a:prstGeom prst="rect">
            <a:avLst/>
          </a:prstGeom>
          <a:solidFill>
            <a:srgbClr val="1153A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114053" y="6708593"/>
            <a:ext cx="794176" cy="149417"/>
          </a:xfrm>
          <a:prstGeom prst="rect">
            <a:avLst/>
          </a:prstGeom>
          <a:solidFill>
            <a:srgbClr val="E22437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78384" y="2047165"/>
            <a:ext cx="9598995" cy="2810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>
                <a:solidFill>
                  <a:srgbClr val="595959"/>
                </a:solidFill>
              </a:rPr>
              <a:t>Modelo de datos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595959"/>
                </a:solidFill>
              </a:rPr>
              <a:t>Resolviendo problemas usando información territorial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Shape 297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298" name="Shape 298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Shape 300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301" name="Shape 301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" name="Shape 302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Definir Involucrados</a:t>
            </a:r>
          </a:p>
        </p:txBody>
      </p:sp>
      <p:sp>
        <p:nvSpPr>
          <p:cNvPr id="304" name="Shape 304"/>
          <p:cNvSpPr/>
          <p:nvPr/>
        </p:nvSpPr>
        <p:spPr>
          <a:xfrm>
            <a:off x="146458" y="1456842"/>
            <a:ext cx="10490100" cy="17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Definir personas de 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variado nivel jerárquico</a:t>
            </a: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institución que estén involucrados en el tema y algunas personas de 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otras instituciones</a:t>
            </a: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que sean importantes de consultar</a:t>
            </a:r>
          </a:p>
        </p:txBody>
      </p:sp>
      <p:grpSp>
        <p:nvGrpSpPr>
          <p:cNvPr id="305" name="Shape 305"/>
          <p:cNvGrpSpPr/>
          <p:nvPr/>
        </p:nvGrpSpPr>
        <p:grpSpPr>
          <a:xfrm>
            <a:off x="846050" y="4620035"/>
            <a:ext cx="3554218" cy="2022473"/>
            <a:chOff x="367" y="360434"/>
            <a:chExt cx="3008989" cy="1862829"/>
          </a:xfrm>
        </p:grpSpPr>
        <p:sp>
          <p:nvSpPr>
            <p:cNvPr id="306" name="Shape 306"/>
            <p:cNvSpPr/>
            <p:nvPr/>
          </p:nvSpPr>
          <p:spPr>
            <a:xfrm>
              <a:off x="367" y="360434"/>
              <a:ext cx="1432800" cy="8598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367" y="360434"/>
              <a:ext cx="1432800" cy="8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75" lIns="79775" rIns="79775" wrap="square" tIns="79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Intendente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576556" y="360434"/>
              <a:ext cx="1432800" cy="8598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1576556" y="360434"/>
              <a:ext cx="1432800" cy="8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75" lIns="79775" rIns="79775" wrap="square" tIns="79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Consejo regional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788461" y="1363463"/>
              <a:ext cx="1432800" cy="8598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788455" y="1363451"/>
              <a:ext cx="1491300" cy="8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775" lIns="79775" rIns="79775" wrap="square" tIns="79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Encargado de emergencias</a:t>
              </a:r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6448406" y="4621079"/>
            <a:ext cx="4083171" cy="1949378"/>
            <a:chOff x="78366" y="814"/>
            <a:chExt cx="3148894" cy="1949378"/>
          </a:xfrm>
        </p:grpSpPr>
        <p:sp>
          <p:nvSpPr>
            <p:cNvPr id="313" name="Shape 313"/>
            <p:cNvSpPr/>
            <p:nvPr/>
          </p:nvSpPr>
          <p:spPr>
            <a:xfrm>
              <a:off x="78366" y="814"/>
              <a:ext cx="1499400" cy="8997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78366" y="814"/>
              <a:ext cx="1499400" cy="8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350" lIns="117350" rIns="117350" wrap="square" tIns="117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ONEMI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1727860" y="814"/>
              <a:ext cx="1499400" cy="8997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1727860" y="814"/>
              <a:ext cx="1499400" cy="8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350" lIns="117350" rIns="117350" wrap="square" tIns="117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CONAF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903113" y="1050492"/>
              <a:ext cx="1499400" cy="8997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781377" y="1050485"/>
              <a:ext cx="1739100" cy="8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350" lIns="117350" rIns="117350" wrap="square" tIns="117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Municipios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146450" y="3396625"/>
            <a:ext cx="5143800" cy="52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 el Gobierno Regional</a:t>
            </a:r>
          </a:p>
        </p:txBody>
      </p:sp>
      <p:sp>
        <p:nvSpPr>
          <p:cNvPr id="320" name="Shape 320"/>
          <p:cNvSpPr/>
          <p:nvPr/>
        </p:nvSpPr>
        <p:spPr>
          <a:xfrm>
            <a:off x="460573" y="4026231"/>
            <a:ext cx="4396800" cy="52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Interno</a:t>
            </a:r>
          </a:p>
        </p:txBody>
      </p:sp>
      <p:sp>
        <p:nvSpPr>
          <p:cNvPr id="321" name="Shape 321"/>
          <p:cNvSpPr/>
          <p:nvPr/>
        </p:nvSpPr>
        <p:spPr>
          <a:xfrm>
            <a:off x="6239762" y="4026230"/>
            <a:ext cx="4396800" cy="52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Externo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Shape 327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328" name="Shape 328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Shape 330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331" name="Shape 331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Shape 332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</a:rPr>
              <a:t>3. </a:t>
            </a: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Toma de Información</a:t>
            </a:r>
          </a:p>
        </p:txBody>
      </p:sp>
      <p:sp>
        <p:nvSpPr>
          <p:cNvPr id="334" name="Shape 334"/>
          <p:cNvSpPr/>
          <p:nvPr/>
        </p:nvSpPr>
        <p:spPr>
          <a:xfrm>
            <a:off x="545497" y="1545430"/>
            <a:ext cx="10091100" cy="52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 si el i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nvolucrado es el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Intendente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Shape 340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341" name="Shape 341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Shape 343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344" name="Shape 344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Shape 345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</a:rPr>
              <a:t>3. </a:t>
            </a: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Toma de Información</a:t>
            </a:r>
          </a:p>
        </p:txBody>
      </p:sp>
      <p:sp>
        <p:nvSpPr>
          <p:cNvPr id="347" name="Shape 347"/>
          <p:cNvSpPr/>
          <p:nvPr/>
        </p:nvSpPr>
        <p:spPr>
          <a:xfrm>
            <a:off x="545466" y="2256444"/>
            <a:ext cx="9451800" cy="45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1: Definir mecanismo de recolección de información</a:t>
            </a:r>
          </a:p>
        </p:txBody>
      </p:sp>
      <p:grpSp>
        <p:nvGrpSpPr>
          <p:cNvPr id="348" name="Shape 348"/>
          <p:cNvGrpSpPr/>
          <p:nvPr/>
        </p:nvGrpSpPr>
        <p:grpSpPr>
          <a:xfrm>
            <a:off x="590820" y="2805193"/>
            <a:ext cx="8941566" cy="480300"/>
            <a:chOff x="0" y="0"/>
            <a:chExt cx="7569900" cy="480300"/>
          </a:xfrm>
        </p:grpSpPr>
        <p:cxnSp>
          <p:nvCxnSpPr>
            <p:cNvPr id="349" name="Shape 349"/>
            <p:cNvCxnSpPr/>
            <p:nvPr/>
          </p:nvCxnSpPr>
          <p:spPr>
            <a:xfrm>
              <a:off x="0" y="0"/>
              <a:ext cx="75699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50" name="Shape 350"/>
            <p:cNvSpPr/>
            <p:nvPr/>
          </p:nvSpPr>
          <p:spPr>
            <a:xfrm>
              <a:off x="0" y="0"/>
              <a:ext cx="75699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0" y="0"/>
              <a:ext cx="75699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475" lIns="84475" rIns="84475" wrap="square" tIns="8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Entrevista</a:t>
              </a:r>
            </a:p>
          </p:txBody>
        </p:sp>
      </p:grpSp>
      <p:sp>
        <p:nvSpPr>
          <p:cNvPr id="352" name="Shape 352"/>
          <p:cNvSpPr/>
          <p:nvPr/>
        </p:nvSpPr>
        <p:spPr>
          <a:xfrm>
            <a:off x="545497" y="1545430"/>
            <a:ext cx="10091100" cy="52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 si el involucrado es el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Intendente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Shape 358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359" name="Shape 359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Shape 361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362" name="Shape 362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Shape 363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</a:rPr>
              <a:t>3.</a:t>
            </a: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Toma de Información</a:t>
            </a:r>
          </a:p>
        </p:txBody>
      </p:sp>
      <p:sp>
        <p:nvSpPr>
          <p:cNvPr id="365" name="Shape 365"/>
          <p:cNvSpPr/>
          <p:nvPr/>
        </p:nvSpPr>
        <p:spPr>
          <a:xfrm>
            <a:off x="545466" y="2256444"/>
            <a:ext cx="9451800" cy="45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1: Definir mecanismo de recolección de información</a:t>
            </a:r>
          </a:p>
        </p:txBody>
      </p:sp>
      <p:grpSp>
        <p:nvGrpSpPr>
          <p:cNvPr id="366" name="Shape 366"/>
          <p:cNvGrpSpPr/>
          <p:nvPr/>
        </p:nvGrpSpPr>
        <p:grpSpPr>
          <a:xfrm>
            <a:off x="590820" y="2805193"/>
            <a:ext cx="8941566" cy="480300"/>
            <a:chOff x="0" y="0"/>
            <a:chExt cx="7569900" cy="480300"/>
          </a:xfrm>
        </p:grpSpPr>
        <p:cxnSp>
          <p:nvCxnSpPr>
            <p:cNvPr id="367" name="Shape 367"/>
            <p:cNvCxnSpPr/>
            <p:nvPr/>
          </p:nvCxnSpPr>
          <p:spPr>
            <a:xfrm>
              <a:off x="0" y="0"/>
              <a:ext cx="75699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8" name="Shape 368"/>
            <p:cNvSpPr/>
            <p:nvPr/>
          </p:nvSpPr>
          <p:spPr>
            <a:xfrm>
              <a:off x="0" y="0"/>
              <a:ext cx="75699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 txBox="1"/>
            <p:nvPr/>
          </p:nvSpPr>
          <p:spPr>
            <a:xfrm>
              <a:off x="0" y="0"/>
              <a:ext cx="75699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475" lIns="84475" rIns="84475" wrap="square" tIns="8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Entrevista</a:t>
              </a:r>
            </a:p>
          </p:txBody>
        </p:sp>
      </p:grpSp>
      <p:sp>
        <p:nvSpPr>
          <p:cNvPr id="370" name="Shape 370"/>
          <p:cNvSpPr/>
          <p:nvPr/>
        </p:nvSpPr>
        <p:spPr>
          <a:xfrm>
            <a:off x="522366" y="3277892"/>
            <a:ext cx="9475200" cy="45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2: Definir preguntas según el mecanismo seleccionado</a:t>
            </a:r>
          </a:p>
        </p:txBody>
      </p:sp>
      <p:sp>
        <p:nvSpPr>
          <p:cNvPr id="371" name="Shape 371"/>
          <p:cNvSpPr/>
          <p:nvPr/>
        </p:nvSpPr>
        <p:spPr>
          <a:xfrm>
            <a:off x="545497" y="1545430"/>
            <a:ext cx="10091100" cy="52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 si el involucrado es el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Intendente</a:t>
            </a:r>
          </a:p>
        </p:txBody>
      </p:sp>
      <p:grpSp>
        <p:nvGrpSpPr>
          <p:cNvPr id="372" name="Shape 372"/>
          <p:cNvGrpSpPr/>
          <p:nvPr/>
        </p:nvGrpSpPr>
        <p:grpSpPr>
          <a:xfrm>
            <a:off x="526543" y="3802777"/>
            <a:ext cx="9690329" cy="1120923"/>
            <a:chOff x="0" y="0"/>
            <a:chExt cx="8203800" cy="1120923"/>
          </a:xfrm>
        </p:grpSpPr>
        <p:cxnSp>
          <p:nvCxnSpPr>
            <p:cNvPr id="373" name="Shape 373"/>
            <p:cNvCxnSpPr/>
            <p:nvPr/>
          </p:nvCxnSpPr>
          <p:spPr>
            <a:xfrm>
              <a:off x="0" y="0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4" name="Shape 374"/>
            <p:cNvSpPr/>
            <p:nvPr/>
          </p:nvSpPr>
          <p:spPr>
            <a:xfrm>
              <a:off x="0" y="0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0" y="0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0400" lIns="70400" rIns="70400" wrap="square" tIns="70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¿Qué información requiere ud. frente a este problema?</a:t>
              </a:r>
            </a:p>
          </p:txBody>
        </p:sp>
        <p:cxnSp>
          <p:nvCxnSpPr>
            <p:cNvPr id="376" name="Shape 376"/>
            <p:cNvCxnSpPr/>
            <p:nvPr/>
          </p:nvCxnSpPr>
          <p:spPr>
            <a:xfrm>
              <a:off x="0" y="560523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7" name="Shape 377"/>
            <p:cNvSpPr/>
            <p:nvPr/>
          </p:nvSpPr>
          <p:spPr>
            <a:xfrm>
              <a:off x="0" y="560523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 txBox="1"/>
            <p:nvPr/>
          </p:nvSpPr>
          <p:spPr>
            <a:xfrm>
              <a:off x="0" y="560523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0400" lIns="70400" rIns="70400" wrap="square" tIns="70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¿Qué respuestas ud. entrega habitualmente en una declaración ante la prensa, cuando se está en situación de emergencia?</a:t>
              </a: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Shape 384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385" name="Shape 385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Shape 387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9" name="Shape 389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3300">
                <a:solidFill>
                  <a:srgbClr val="7F7F7F"/>
                </a:solidFill>
              </a:rPr>
              <a:t>3. Toma de Información</a:t>
            </a:r>
          </a:p>
        </p:txBody>
      </p:sp>
      <p:sp>
        <p:nvSpPr>
          <p:cNvPr id="391" name="Shape 391"/>
          <p:cNvSpPr/>
          <p:nvPr/>
        </p:nvSpPr>
        <p:spPr>
          <a:xfrm>
            <a:off x="545466" y="2256444"/>
            <a:ext cx="9451800" cy="45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1: Definir mecanismo de recolección de información</a:t>
            </a:r>
          </a:p>
        </p:txBody>
      </p:sp>
      <p:grpSp>
        <p:nvGrpSpPr>
          <p:cNvPr id="392" name="Shape 392"/>
          <p:cNvGrpSpPr/>
          <p:nvPr/>
        </p:nvGrpSpPr>
        <p:grpSpPr>
          <a:xfrm>
            <a:off x="590820" y="2805193"/>
            <a:ext cx="8941566" cy="480300"/>
            <a:chOff x="0" y="0"/>
            <a:chExt cx="7569900" cy="480300"/>
          </a:xfrm>
        </p:grpSpPr>
        <p:cxnSp>
          <p:nvCxnSpPr>
            <p:cNvPr id="393" name="Shape 393"/>
            <p:cNvCxnSpPr/>
            <p:nvPr/>
          </p:nvCxnSpPr>
          <p:spPr>
            <a:xfrm>
              <a:off x="0" y="0"/>
              <a:ext cx="75699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4" name="Shape 394"/>
            <p:cNvSpPr/>
            <p:nvPr/>
          </p:nvSpPr>
          <p:spPr>
            <a:xfrm>
              <a:off x="0" y="0"/>
              <a:ext cx="75699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0" y="0"/>
              <a:ext cx="7569900" cy="4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4475" lIns="84475" rIns="84475" wrap="square" tIns="8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Entrevista</a:t>
              </a:r>
            </a:p>
          </p:txBody>
        </p:sp>
      </p:grpSp>
      <p:sp>
        <p:nvSpPr>
          <p:cNvPr id="396" name="Shape 396"/>
          <p:cNvSpPr/>
          <p:nvPr/>
        </p:nvSpPr>
        <p:spPr>
          <a:xfrm>
            <a:off x="522366" y="3277892"/>
            <a:ext cx="9475200" cy="45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2: Definir preguntas según el mecanismo seleccionado</a:t>
            </a:r>
          </a:p>
        </p:txBody>
      </p:sp>
      <p:sp>
        <p:nvSpPr>
          <p:cNvPr id="397" name="Shape 397"/>
          <p:cNvSpPr/>
          <p:nvPr/>
        </p:nvSpPr>
        <p:spPr>
          <a:xfrm>
            <a:off x="471525" y="5133075"/>
            <a:ext cx="9690300" cy="45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Paso 3: Realizar la actividad de recolección de información “</a:t>
            </a:r>
            <a:r>
              <a:rPr b="1" lang="en-US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La Entrevista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</a:p>
        </p:txBody>
      </p:sp>
      <p:sp>
        <p:nvSpPr>
          <p:cNvPr id="398" name="Shape 398"/>
          <p:cNvSpPr/>
          <p:nvPr/>
        </p:nvSpPr>
        <p:spPr>
          <a:xfrm>
            <a:off x="545497" y="1545430"/>
            <a:ext cx="10091100" cy="52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 si el involucrado es el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Intendente</a:t>
            </a:r>
          </a:p>
        </p:txBody>
      </p:sp>
      <p:grpSp>
        <p:nvGrpSpPr>
          <p:cNvPr id="399" name="Shape 399"/>
          <p:cNvGrpSpPr/>
          <p:nvPr/>
        </p:nvGrpSpPr>
        <p:grpSpPr>
          <a:xfrm>
            <a:off x="526543" y="3802777"/>
            <a:ext cx="9690329" cy="1120923"/>
            <a:chOff x="0" y="0"/>
            <a:chExt cx="8203800" cy="1120923"/>
          </a:xfrm>
        </p:grpSpPr>
        <p:cxnSp>
          <p:nvCxnSpPr>
            <p:cNvPr id="400" name="Shape 400"/>
            <p:cNvCxnSpPr/>
            <p:nvPr/>
          </p:nvCxnSpPr>
          <p:spPr>
            <a:xfrm>
              <a:off x="0" y="0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1" name="Shape 401"/>
            <p:cNvSpPr/>
            <p:nvPr/>
          </p:nvSpPr>
          <p:spPr>
            <a:xfrm>
              <a:off x="0" y="0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0" y="0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0400" lIns="70400" rIns="70400" wrap="square" tIns="70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¿Qué información requiere ud. frente a este problema?</a:t>
              </a:r>
            </a:p>
          </p:txBody>
        </p:sp>
        <p:cxnSp>
          <p:nvCxnSpPr>
            <p:cNvPr id="403" name="Shape 403"/>
            <p:cNvCxnSpPr/>
            <p:nvPr/>
          </p:nvCxnSpPr>
          <p:spPr>
            <a:xfrm>
              <a:off x="0" y="560523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4" name="Shape 404"/>
            <p:cNvSpPr/>
            <p:nvPr/>
          </p:nvSpPr>
          <p:spPr>
            <a:xfrm>
              <a:off x="0" y="560523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 txBox="1"/>
            <p:nvPr/>
          </p:nvSpPr>
          <p:spPr>
            <a:xfrm>
              <a:off x="0" y="560523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0400" lIns="70400" rIns="70400" wrap="square" tIns="70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¿Qué respuestas ud. entrega habitualmente en una declaración ante la prensa, cuando se está en situación de emergencia?</a:t>
              </a:r>
            </a:p>
          </p:txBody>
        </p:sp>
      </p:grpSp>
      <p:grpSp>
        <p:nvGrpSpPr>
          <p:cNvPr id="406" name="Shape 406"/>
          <p:cNvGrpSpPr/>
          <p:nvPr/>
        </p:nvGrpSpPr>
        <p:grpSpPr>
          <a:xfrm>
            <a:off x="522366" y="5736953"/>
            <a:ext cx="9690329" cy="1120923"/>
            <a:chOff x="0" y="0"/>
            <a:chExt cx="8203800" cy="1120923"/>
          </a:xfrm>
        </p:grpSpPr>
        <p:cxnSp>
          <p:nvCxnSpPr>
            <p:cNvPr id="407" name="Shape 407"/>
            <p:cNvCxnSpPr/>
            <p:nvPr/>
          </p:nvCxnSpPr>
          <p:spPr>
            <a:xfrm>
              <a:off x="0" y="0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8" name="Shape 408"/>
            <p:cNvSpPr/>
            <p:nvPr/>
          </p:nvSpPr>
          <p:spPr>
            <a:xfrm>
              <a:off x="0" y="0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 txBox="1"/>
            <p:nvPr/>
          </p:nvSpPr>
          <p:spPr>
            <a:xfrm>
              <a:off x="0" y="0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9150" lIns="89150" rIns="89150" wrap="square" tIns="89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Rta 1: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hectáreas de terrenos con vegetación seca.</a:t>
              </a:r>
            </a:p>
          </p:txBody>
        </p:sp>
        <p:cxnSp>
          <p:nvCxnSpPr>
            <p:cNvPr id="410" name="Shape 410"/>
            <p:cNvCxnSpPr/>
            <p:nvPr/>
          </p:nvCxnSpPr>
          <p:spPr>
            <a:xfrm>
              <a:off x="0" y="560523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1" name="Shape 411"/>
            <p:cNvSpPr/>
            <p:nvPr/>
          </p:nvSpPr>
          <p:spPr>
            <a:xfrm>
              <a:off x="0" y="560523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0" y="560523"/>
              <a:ext cx="8203800" cy="5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9150" lIns="89150" rIns="89150" wrap="square" tIns="89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Rta 2: Número de personas y viviendas potencialmente afectadas, clasificados por rural y urbano.</a:t>
              </a: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Shape 418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419" name="Shape 419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Shape 421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422" name="Shape 422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3" name="Shape 423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</a:rPr>
              <a:t>4. </a:t>
            </a: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Análisis de Información</a:t>
            </a:r>
          </a:p>
        </p:txBody>
      </p:sp>
      <p:sp>
        <p:nvSpPr>
          <p:cNvPr id="425" name="Shape 425"/>
          <p:cNvSpPr/>
          <p:nvPr/>
        </p:nvSpPr>
        <p:spPr>
          <a:xfrm>
            <a:off x="761079" y="1777677"/>
            <a:ext cx="9475200" cy="1167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Analizar material recolectado en la etapa de toma de información:</a:t>
            </a:r>
          </a:p>
        </p:txBody>
      </p:sp>
      <p:grpSp>
        <p:nvGrpSpPr>
          <p:cNvPr id="426" name="Shape 426"/>
          <p:cNvGrpSpPr/>
          <p:nvPr/>
        </p:nvGrpSpPr>
        <p:grpSpPr>
          <a:xfrm>
            <a:off x="734317" y="3502953"/>
            <a:ext cx="9474523" cy="2758120"/>
            <a:chOff x="0" y="336"/>
            <a:chExt cx="8021100" cy="2758120"/>
          </a:xfrm>
        </p:grpSpPr>
        <p:cxnSp>
          <p:nvCxnSpPr>
            <p:cNvPr id="427" name="Shape 427"/>
            <p:cNvCxnSpPr/>
            <p:nvPr/>
          </p:nvCxnSpPr>
          <p:spPr>
            <a:xfrm>
              <a:off x="0" y="336"/>
              <a:ext cx="80211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8" name="Shape 428"/>
            <p:cNvSpPr/>
            <p:nvPr/>
          </p:nvSpPr>
          <p:spPr>
            <a:xfrm>
              <a:off x="0" y="336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0" y="336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7350" lIns="117350" rIns="117350" wrap="square" tIns="11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Sustantivos candidatos a entidades</a:t>
              </a:r>
            </a:p>
          </p:txBody>
        </p:sp>
        <p:cxnSp>
          <p:nvCxnSpPr>
            <p:cNvPr id="430" name="Shape 430"/>
            <p:cNvCxnSpPr/>
            <p:nvPr/>
          </p:nvCxnSpPr>
          <p:spPr>
            <a:xfrm>
              <a:off x="0" y="551941"/>
              <a:ext cx="80211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1" name="Shape 431"/>
            <p:cNvSpPr/>
            <p:nvPr/>
          </p:nvSpPr>
          <p:spPr>
            <a:xfrm>
              <a:off x="0" y="551941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0" y="551941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7350" lIns="117350" rIns="117350" wrap="square" tIns="11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t/>
              </a:r>
              <a:endParaRPr b="1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3" name="Shape 433"/>
            <p:cNvCxnSpPr/>
            <p:nvPr/>
          </p:nvCxnSpPr>
          <p:spPr>
            <a:xfrm>
              <a:off x="0" y="1103546"/>
              <a:ext cx="80211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4" name="Shape 434"/>
            <p:cNvSpPr/>
            <p:nvPr/>
          </p:nvSpPr>
          <p:spPr>
            <a:xfrm>
              <a:off x="0" y="1103546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0" y="551883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7350" lIns="117350" rIns="117350" wrap="square" tIns="11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Adjetivos candidatos a atributos </a:t>
              </a:r>
            </a:p>
          </p:txBody>
        </p:sp>
        <p:cxnSp>
          <p:nvCxnSpPr>
            <p:cNvPr id="436" name="Shape 436"/>
            <p:cNvCxnSpPr/>
            <p:nvPr/>
          </p:nvCxnSpPr>
          <p:spPr>
            <a:xfrm>
              <a:off x="0" y="1655151"/>
              <a:ext cx="80211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7" name="Shape 437"/>
            <p:cNvSpPr/>
            <p:nvPr/>
          </p:nvSpPr>
          <p:spPr>
            <a:xfrm>
              <a:off x="0" y="1655151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0" y="1103538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7350" lIns="117350" rIns="117350" wrap="square" tIns="11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Verbos candidatos a relaciones</a:t>
              </a:r>
            </a:p>
          </p:txBody>
        </p:sp>
        <p:cxnSp>
          <p:nvCxnSpPr>
            <p:cNvPr id="439" name="Shape 439"/>
            <p:cNvCxnSpPr/>
            <p:nvPr/>
          </p:nvCxnSpPr>
          <p:spPr>
            <a:xfrm>
              <a:off x="0" y="2206756"/>
              <a:ext cx="80211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0" name="Shape 440"/>
            <p:cNvSpPr/>
            <p:nvPr/>
          </p:nvSpPr>
          <p:spPr>
            <a:xfrm>
              <a:off x="0" y="2206756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0" y="2206756"/>
              <a:ext cx="80211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7350" lIns="117350" rIns="117350" wrap="square" tIns="1173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Finalmente realizar un barrido y limpieza</a:t>
              </a: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Shape 447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448" name="Shape 448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Shape 450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451" name="Shape 451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2" name="Shape 452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Ejemplo de Análisis de Información</a:t>
            </a:r>
          </a:p>
        </p:txBody>
      </p:sp>
      <p:grpSp>
        <p:nvGrpSpPr>
          <p:cNvPr id="454" name="Shape 454"/>
          <p:cNvGrpSpPr/>
          <p:nvPr/>
        </p:nvGrpSpPr>
        <p:grpSpPr>
          <a:xfrm>
            <a:off x="526543" y="2172675"/>
            <a:ext cx="9922796" cy="694207"/>
            <a:chOff x="0" y="332"/>
            <a:chExt cx="8400606" cy="694207"/>
          </a:xfrm>
        </p:grpSpPr>
        <p:cxnSp>
          <p:nvCxnSpPr>
            <p:cNvPr id="455" name="Shape 455"/>
            <p:cNvCxnSpPr/>
            <p:nvPr/>
          </p:nvCxnSpPr>
          <p:spPr>
            <a:xfrm>
              <a:off x="0" y="339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56" name="Shape 456"/>
            <p:cNvSpPr/>
            <p:nvPr/>
          </p:nvSpPr>
          <p:spPr>
            <a:xfrm>
              <a:off x="0" y="339"/>
              <a:ext cx="82038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 txBox="1"/>
            <p:nvPr/>
          </p:nvSpPr>
          <p:spPr>
            <a:xfrm>
              <a:off x="6" y="332"/>
              <a:ext cx="84006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1425" lIns="131425" rIns="131425" wrap="square" tIns="13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Rta 1: 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hectáreas de terrenos con vegetación seca.</a:t>
              </a: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Shape 463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464" name="Shape 464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Shape 466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467" name="Shape 467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" name="Shape 468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Ejemplo de Análisis de Información</a:t>
            </a:r>
          </a:p>
        </p:txBody>
      </p:sp>
      <p:grpSp>
        <p:nvGrpSpPr>
          <p:cNvPr id="470" name="Shape 470"/>
          <p:cNvGrpSpPr/>
          <p:nvPr/>
        </p:nvGrpSpPr>
        <p:grpSpPr>
          <a:xfrm>
            <a:off x="526543" y="2172682"/>
            <a:ext cx="9690329" cy="694200"/>
            <a:chOff x="0" y="339"/>
            <a:chExt cx="8203800" cy="694200"/>
          </a:xfrm>
        </p:grpSpPr>
        <p:cxnSp>
          <p:nvCxnSpPr>
            <p:cNvPr id="471" name="Shape 471"/>
            <p:cNvCxnSpPr/>
            <p:nvPr/>
          </p:nvCxnSpPr>
          <p:spPr>
            <a:xfrm>
              <a:off x="0" y="339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2" name="Shape 472"/>
            <p:cNvSpPr/>
            <p:nvPr/>
          </p:nvSpPr>
          <p:spPr>
            <a:xfrm>
              <a:off x="0" y="339"/>
              <a:ext cx="82038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 txBox="1"/>
            <p:nvPr/>
          </p:nvSpPr>
          <p:spPr>
            <a:xfrm>
              <a:off x="0" y="339"/>
              <a:ext cx="82038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1425" lIns="131425" rIns="131425" wrap="square" tIns="13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Rta 1: 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hectáreas de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terrenos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vegetación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seca.</a:t>
              </a:r>
            </a:p>
          </p:txBody>
        </p:sp>
      </p:grpSp>
      <p:cxnSp>
        <p:nvCxnSpPr>
          <p:cNvPr id="474" name="Shape 474"/>
          <p:cNvCxnSpPr/>
          <p:nvPr/>
        </p:nvCxnSpPr>
        <p:spPr>
          <a:xfrm>
            <a:off x="1984800" y="3351775"/>
            <a:ext cx="1786500" cy="816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75" name="Shape 475"/>
          <p:cNvCxnSpPr/>
          <p:nvPr/>
        </p:nvCxnSpPr>
        <p:spPr>
          <a:xfrm flipH="1">
            <a:off x="5209050" y="2896125"/>
            <a:ext cx="1695300" cy="12726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476" name="Shape 476"/>
          <p:cNvSpPr/>
          <p:nvPr/>
        </p:nvSpPr>
        <p:spPr>
          <a:xfrm>
            <a:off x="3371480" y="4670178"/>
            <a:ext cx="248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Sustantivos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Shape 482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483" name="Shape 483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Shape 485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486" name="Shape 486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Shape 487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Ejemplo de Análisis de Información</a:t>
            </a:r>
          </a:p>
        </p:txBody>
      </p:sp>
      <p:grpSp>
        <p:nvGrpSpPr>
          <p:cNvPr id="489" name="Shape 489"/>
          <p:cNvGrpSpPr/>
          <p:nvPr/>
        </p:nvGrpSpPr>
        <p:grpSpPr>
          <a:xfrm>
            <a:off x="526543" y="2172682"/>
            <a:ext cx="9690329" cy="694200"/>
            <a:chOff x="0" y="339"/>
            <a:chExt cx="8203800" cy="694200"/>
          </a:xfrm>
        </p:grpSpPr>
        <p:cxnSp>
          <p:nvCxnSpPr>
            <p:cNvPr id="490" name="Shape 490"/>
            <p:cNvCxnSpPr/>
            <p:nvPr/>
          </p:nvCxnSpPr>
          <p:spPr>
            <a:xfrm>
              <a:off x="0" y="339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1" name="Shape 491"/>
            <p:cNvSpPr/>
            <p:nvPr/>
          </p:nvSpPr>
          <p:spPr>
            <a:xfrm>
              <a:off x="0" y="339"/>
              <a:ext cx="82038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0" y="339"/>
              <a:ext cx="82038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1425" lIns="131425" rIns="131425" wrap="square" tIns="13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Rta 1: 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hectáreas de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terrenos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vegetación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seca.</a:t>
              </a:r>
            </a:p>
          </p:txBody>
        </p:sp>
      </p:grpSp>
      <p:sp>
        <p:nvSpPr>
          <p:cNvPr id="493" name="Shape 493"/>
          <p:cNvSpPr/>
          <p:nvPr/>
        </p:nvSpPr>
        <p:spPr>
          <a:xfrm>
            <a:off x="1885659" y="3688597"/>
            <a:ext cx="2544900" cy="976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Terrenos</a:t>
            </a:r>
          </a:p>
        </p:txBody>
      </p:sp>
      <p:sp>
        <p:nvSpPr>
          <p:cNvPr id="494" name="Shape 494"/>
          <p:cNvSpPr/>
          <p:nvPr/>
        </p:nvSpPr>
        <p:spPr>
          <a:xfrm>
            <a:off x="5625416" y="3688597"/>
            <a:ext cx="2544900" cy="976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Vegetación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Shape 500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501" name="Shape 501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Shape 503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504" name="Shape 504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Shape 505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Ejemplo de Análisis de Información</a:t>
            </a:r>
          </a:p>
        </p:txBody>
      </p:sp>
      <p:grpSp>
        <p:nvGrpSpPr>
          <p:cNvPr id="507" name="Shape 507"/>
          <p:cNvGrpSpPr/>
          <p:nvPr/>
        </p:nvGrpSpPr>
        <p:grpSpPr>
          <a:xfrm>
            <a:off x="526543" y="2172682"/>
            <a:ext cx="9690329" cy="694200"/>
            <a:chOff x="0" y="339"/>
            <a:chExt cx="8203800" cy="694200"/>
          </a:xfrm>
        </p:grpSpPr>
        <p:cxnSp>
          <p:nvCxnSpPr>
            <p:cNvPr id="508" name="Shape 508"/>
            <p:cNvCxnSpPr/>
            <p:nvPr/>
          </p:nvCxnSpPr>
          <p:spPr>
            <a:xfrm>
              <a:off x="0" y="339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9" name="Shape 509"/>
            <p:cNvSpPr/>
            <p:nvPr/>
          </p:nvSpPr>
          <p:spPr>
            <a:xfrm>
              <a:off x="0" y="339"/>
              <a:ext cx="82038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 txBox="1"/>
            <p:nvPr/>
          </p:nvSpPr>
          <p:spPr>
            <a:xfrm>
              <a:off x="0" y="339"/>
              <a:ext cx="82038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1425" lIns="131425" rIns="131425" wrap="square" tIns="13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Rta 1: 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hectáreas de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terrenos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vegetación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seca.</a:t>
              </a:r>
            </a:p>
          </p:txBody>
        </p:sp>
      </p:grpSp>
      <p:sp>
        <p:nvSpPr>
          <p:cNvPr id="511" name="Shape 511"/>
          <p:cNvSpPr/>
          <p:nvPr/>
        </p:nvSpPr>
        <p:spPr>
          <a:xfrm>
            <a:off x="1885649" y="3688600"/>
            <a:ext cx="2895000" cy="133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Terrenos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ectáreas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Estado vegetación</a:t>
            </a:r>
          </a:p>
        </p:txBody>
      </p:sp>
      <p:sp>
        <p:nvSpPr>
          <p:cNvPr id="512" name="Shape 512"/>
          <p:cNvSpPr/>
          <p:nvPr/>
        </p:nvSpPr>
        <p:spPr>
          <a:xfrm>
            <a:off x="5625416" y="3688597"/>
            <a:ext cx="2544900" cy="976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Vegetación</a:t>
            </a:r>
          </a:p>
        </p:txBody>
      </p:sp>
      <p:sp>
        <p:nvSpPr>
          <p:cNvPr id="513" name="Shape 513"/>
          <p:cNvSpPr/>
          <p:nvPr/>
        </p:nvSpPr>
        <p:spPr>
          <a:xfrm>
            <a:off x="5873749" y="3332135"/>
            <a:ext cx="2183700" cy="1689300"/>
          </a:xfrm>
          <a:prstGeom prst="noSmoking">
            <a:avLst>
              <a:gd fmla="val 18750" name="adj"/>
            </a:avLst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Shape 173"/>
          <p:cNvGrpSpPr/>
          <p:nvPr/>
        </p:nvGrpSpPr>
        <p:grpSpPr>
          <a:xfrm>
            <a:off x="420631" y="409835"/>
            <a:ext cx="272569" cy="214763"/>
            <a:chOff x="374772" y="6708583"/>
            <a:chExt cx="1240642" cy="149400"/>
          </a:xfrm>
        </p:grpSpPr>
        <p:sp>
          <p:nvSpPr>
            <p:cNvPr id="174" name="Shape 174"/>
            <p:cNvSpPr/>
            <p:nvPr/>
          </p:nvSpPr>
          <p:spPr>
            <a:xfrm>
              <a:off x="374772" y="6708583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943114" y="6708583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Shape 176"/>
          <p:cNvSpPr txBox="1"/>
          <p:nvPr/>
        </p:nvSpPr>
        <p:spPr>
          <a:xfrm>
            <a:off x="761082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177" name="Shape 177"/>
          <p:cNvCxnSpPr/>
          <p:nvPr/>
        </p:nvCxnSpPr>
        <p:spPr>
          <a:xfrm>
            <a:off x="420647" y="728407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Shape 178"/>
          <p:cNvSpPr txBox="1"/>
          <p:nvPr/>
        </p:nvSpPr>
        <p:spPr>
          <a:xfrm>
            <a:off x="5625417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20647" y="610273"/>
            <a:ext cx="98154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7F7F7F"/>
                </a:solidFill>
              </a:rPr>
              <a:t>¿Qué es la información territorial?</a:t>
            </a:r>
          </a:p>
        </p:txBody>
      </p:sp>
      <p:sp>
        <p:nvSpPr>
          <p:cNvPr descr="Resultado de imagen para logos ministerios de chile" id="180" name="Shape 180"/>
          <p:cNvSpPr/>
          <p:nvPr/>
        </p:nvSpPr>
        <p:spPr>
          <a:xfrm>
            <a:off x="183773" y="-144461"/>
            <a:ext cx="3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52" y="2266977"/>
            <a:ext cx="9198550" cy="3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6445875" y="3103488"/>
            <a:ext cx="1450800" cy="1450800"/>
          </a:xfrm>
          <a:prstGeom prst="mathPlus">
            <a:avLst>
              <a:gd fmla="val 23520" name="adj1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Shape 519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520" name="Shape 520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Shape 522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523" name="Shape 523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4" name="Shape 524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Ejemplo de Análisis de Información</a:t>
            </a:r>
          </a:p>
        </p:txBody>
      </p:sp>
      <p:grpSp>
        <p:nvGrpSpPr>
          <p:cNvPr id="526" name="Shape 526"/>
          <p:cNvGrpSpPr/>
          <p:nvPr/>
        </p:nvGrpSpPr>
        <p:grpSpPr>
          <a:xfrm>
            <a:off x="483066" y="1666900"/>
            <a:ext cx="10136123" cy="1121107"/>
            <a:chOff x="0" y="-7"/>
            <a:chExt cx="8581208" cy="1121107"/>
          </a:xfrm>
        </p:grpSpPr>
        <p:cxnSp>
          <p:nvCxnSpPr>
            <p:cNvPr id="527" name="Shape 527"/>
            <p:cNvCxnSpPr/>
            <p:nvPr/>
          </p:nvCxnSpPr>
          <p:spPr>
            <a:xfrm>
              <a:off x="0" y="0"/>
              <a:ext cx="8203800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8" name="Shape 528"/>
            <p:cNvSpPr/>
            <p:nvPr/>
          </p:nvSpPr>
          <p:spPr>
            <a:xfrm>
              <a:off x="0" y="0"/>
              <a:ext cx="8203800" cy="11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8" y="-7"/>
              <a:ext cx="8581200" cy="11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1425" lIns="131425" rIns="131425" wrap="square" tIns="13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Rta 2: Número de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personas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34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viviendas</a:t>
              </a: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potencialmente afectadas, clasificados por rural y urbano.</a:t>
              </a:r>
            </a:p>
          </p:txBody>
        </p:sp>
      </p:grpSp>
      <p:sp>
        <p:nvSpPr>
          <p:cNvPr id="530" name="Shape 530"/>
          <p:cNvSpPr/>
          <p:nvPr/>
        </p:nvSpPr>
        <p:spPr>
          <a:xfrm>
            <a:off x="2013812" y="3221906"/>
            <a:ext cx="5455500" cy="2045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Viviendas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N° Personas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Estado viviendas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Localización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Shape 536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537" name="Shape 537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Shape 539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540" name="Shape 540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1" name="Shape 541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</a:rPr>
              <a:t>5. Tipo de datos</a:t>
            </a:r>
          </a:p>
        </p:txBody>
      </p:sp>
      <p:sp>
        <p:nvSpPr>
          <p:cNvPr id="543" name="Shape 543"/>
          <p:cNvSpPr/>
          <p:nvPr/>
        </p:nvSpPr>
        <p:spPr>
          <a:xfrm>
            <a:off x="5832526" y="2329650"/>
            <a:ext cx="3726600" cy="199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Viviendas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N° Personas ( Entero)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Estado viviendas (Texto)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Localización (Texto)</a:t>
            </a:r>
          </a:p>
        </p:txBody>
      </p:sp>
      <p:sp>
        <p:nvSpPr>
          <p:cNvPr id="544" name="Shape 544"/>
          <p:cNvSpPr/>
          <p:nvPr/>
        </p:nvSpPr>
        <p:spPr>
          <a:xfrm>
            <a:off x="1252350" y="2329650"/>
            <a:ext cx="3806100" cy="3022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Terrenos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Hectáreas (Entero)</a:t>
            </a:r>
          </a:p>
          <a:p>
            <a:pPr indent="-355600" lvl="0" marL="3556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Estado vegetación (Texto)</a:t>
            </a:r>
          </a:p>
          <a:p>
            <a:pPr indent="-419100" lvl="1" marL="11303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Dominios</a:t>
            </a:r>
          </a:p>
          <a:p>
            <a:pPr indent="-419100" lvl="2" marL="16891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Seca</a:t>
            </a:r>
          </a:p>
          <a:p>
            <a:pPr indent="-419100" lvl="2" marL="16891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seca</a:t>
            </a:r>
          </a:p>
          <a:p>
            <a:pPr indent="-419100" lvl="2" marL="16891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Calibri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hay vegetación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Shape 550"/>
          <p:cNvGrpSpPr/>
          <p:nvPr/>
        </p:nvGrpSpPr>
        <p:grpSpPr>
          <a:xfrm>
            <a:off x="420631" y="409835"/>
            <a:ext cx="272569" cy="214763"/>
            <a:chOff x="374772" y="6708583"/>
            <a:chExt cx="1240642" cy="149400"/>
          </a:xfrm>
        </p:grpSpPr>
        <p:sp>
          <p:nvSpPr>
            <p:cNvPr id="551" name="Shape 551"/>
            <p:cNvSpPr/>
            <p:nvPr/>
          </p:nvSpPr>
          <p:spPr>
            <a:xfrm>
              <a:off x="374772" y="6708583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943114" y="6708583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3" name="Shape 553"/>
          <p:cNvSpPr txBox="1"/>
          <p:nvPr/>
        </p:nvSpPr>
        <p:spPr>
          <a:xfrm>
            <a:off x="761082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554" name="Shape 554"/>
          <p:cNvCxnSpPr/>
          <p:nvPr/>
        </p:nvCxnSpPr>
        <p:spPr>
          <a:xfrm>
            <a:off x="420647" y="728407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5" name="Shape 555"/>
          <p:cNvSpPr txBox="1"/>
          <p:nvPr/>
        </p:nvSpPr>
        <p:spPr>
          <a:xfrm>
            <a:off x="5625417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420650" y="610276"/>
            <a:ext cx="9815400" cy="18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7F7F7F"/>
                </a:solidFill>
              </a:rPr>
              <a:t>Ejercicio</a:t>
            </a:r>
            <a:r>
              <a:rPr b="1" lang="en-US" sz="2400">
                <a:solidFill>
                  <a:srgbClr val="7F7F7F"/>
                </a:solidFill>
              </a:rPr>
              <a:t>: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 sz="2400">
                <a:solidFill>
                  <a:srgbClr val="7F7F7F"/>
                </a:solidFill>
              </a:rPr>
              <a:t>Identificar un </a:t>
            </a:r>
            <a:r>
              <a:rPr b="1" lang="en-US" sz="2400">
                <a:solidFill>
                  <a:srgbClr val="3D85C6"/>
                </a:solidFill>
              </a:rPr>
              <a:t>problema </a:t>
            </a:r>
            <a:r>
              <a:rPr lang="en-US" sz="2400">
                <a:solidFill>
                  <a:srgbClr val="7F7F7F"/>
                </a:solidFill>
              </a:rPr>
              <a:t>sencillo de su institución y una </a:t>
            </a:r>
            <a:r>
              <a:rPr b="1" lang="en-US" sz="2400">
                <a:solidFill>
                  <a:srgbClr val="3D85C6"/>
                </a:solidFill>
              </a:rPr>
              <a:t>respuesta </a:t>
            </a:r>
            <a:r>
              <a:rPr lang="en-US" sz="2400">
                <a:solidFill>
                  <a:srgbClr val="7F7F7F"/>
                </a:solidFill>
              </a:rPr>
              <a:t>que tenga solo una entidad y un máximo de 4 atributos.</a:t>
            </a:r>
          </a:p>
        </p:txBody>
      </p:sp>
      <p:sp>
        <p:nvSpPr>
          <p:cNvPr descr="Resultado de imagen para logos ministerios de chile" id="557" name="Shape 557"/>
          <p:cNvSpPr/>
          <p:nvPr/>
        </p:nvSpPr>
        <p:spPr>
          <a:xfrm>
            <a:off x="183773" y="-144461"/>
            <a:ext cx="3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1040950" y="2478975"/>
            <a:ext cx="46629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</a:rPr>
              <a:t>Luego: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-381000" lvl="0" marL="457200">
              <a:spcBef>
                <a:spcPts val="0"/>
              </a:spcBef>
              <a:buClr>
                <a:srgbClr val="434343"/>
              </a:buClr>
              <a:buSzPct val="100000"/>
              <a:buAutoNum type="arabicPeriod"/>
            </a:pPr>
            <a:r>
              <a:rPr lang="en-US" sz="2400">
                <a:solidFill>
                  <a:srgbClr val="434343"/>
                </a:solidFill>
              </a:rPr>
              <a:t>Identifica los Sustantivos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-381000" lvl="0" marL="457200">
              <a:spcBef>
                <a:spcPts val="0"/>
              </a:spcBef>
              <a:buClr>
                <a:srgbClr val="434343"/>
              </a:buClr>
              <a:buSzPct val="100000"/>
              <a:buAutoNum type="arabicPeriod"/>
            </a:pPr>
            <a:r>
              <a:rPr lang="en-US" sz="2400">
                <a:solidFill>
                  <a:srgbClr val="434343"/>
                </a:solidFill>
              </a:rPr>
              <a:t>Identifica los Adjetivos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AutoNum type="arabicPeriod"/>
            </a:pPr>
            <a:r>
              <a:rPr lang="en-US" sz="2400">
                <a:solidFill>
                  <a:srgbClr val="434343"/>
                </a:solidFill>
              </a:rPr>
              <a:t>Identifica  los tipo de datos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AutoNum type="arabicPeriod"/>
            </a:pPr>
            <a:r>
              <a:rPr lang="en-US" sz="2400">
                <a:solidFill>
                  <a:srgbClr val="434343"/>
                </a:solidFill>
              </a:rPr>
              <a:t>Realiza un barrido y limpieza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9" name="Shape 5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3700" y="3882501"/>
            <a:ext cx="24003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/>
        </p:nvSpPr>
        <p:spPr>
          <a:xfrm>
            <a:off x="4161879" y="5734515"/>
            <a:ext cx="6164407" cy="84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214" y="5289715"/>
            <a:ext cx="2114804" cy="105937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 txBox="1"/>
          <p:nvPr/>
        </p:nvSpPr>
        <p:spPr>
          <a:xfrm>
            <a:off x="1099619" y="1679518"/>
            <a:ext cx="8922125" cy="2631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b="1" sz="3200">
              <a:solidFill>
                <a:srgbClr val="538CD5"/>
              </a:solidFill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rgbClr val="538CD5"/>
                </a:solidFill>
              </a:rPr>
              <a:t>Humberto Toledo: </a:t>
            </a:r>
            <a:r>
              <a:rPr b="1" lang="en-US" sz="3200" u="sng">
                <a:solidFill>
                  <a:schemeClr val="hlink"/>
                </a:solidFill>
                <a:hlinkClick r:id="rId4"/>
              </a:rPr>
              <a:t>htoledo@mbienes.cl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b="1" sz="3200">
              <a:solidFill>
                <a:srgbClr val="538CD5"/>
              </a:solidFill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rgbClr val="538CD5"/>
                </a:solidFill>
              </a:rPr>
              <a:t>Jorge Montesinos: </a:t>
            </a:r>
            <a:r>
              <a:rPr b="1" lang="en-US" sz="3200" u="sng">
                <a:solidFill>
                  <a:schemeClr val="hlink"/>
                </a:solidFill>
                <a:hlinkClick r:id="rId5"/>
              </a:rPr>
              <a:t>jmontesinos@mbienes.cl</a:t>
            </a:r>
            <a:r>
              <a:rPr b="1" lang="en-US" sz="3200">
                <a:solidFill>
                  <a:srgbClr val="538CD5"/>
                </a:solidFill>
              </a:rPr>
              <a:t> </a:t>
            </a:r>
            <a:r>
              <a:rPr b="1" lang="en-US" sz="3200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Shape 188"/>
          <p:cNvGrpSpPr/>
          <p:nvPr/>
        </p:nvGrpSpPr>
        <p:grpSpPr>
          <a:xfrm>
            <a:off x="420631" y="409835"/>
            <a:ext cx="272569" cy="214763"/>
            <a:chOff x="374772" y="6708583"/>
            <a:chExt cx="1240642" cy="149400"/>
          </a:xfrm>
        </p:grpSpPr>
        <p:sp>
          <p:nvSpPr>
            <p:cNvPr id="189" name="Shape 189"/>
            <p:cNvSpPr/>
            <p:nvPr/>
          </p:nvSpPr>
          <p:spPr>
            <a:xfrm>
              <a:off x="374772" y="6708583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943114" y="6708583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Shape 191"/>
          <p:cNvSpPr txBox="1"/>
          <p:nvPr/>
        </p:nvSpPr>
        <p:spPr>
          <a:xfrm>
            <a:off x="761082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192" name="Shape 192"/>
          <p:cNvCxnSpPr/>
          <p:nvPr/>
        </p:nvCxnSpPr>
        <p:spPr>
          <a:xfrm>
            <a:off x="420647" y="728407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Shape 193"/>
          <p:cNvSpPr txBox="1"/>
          <p:nvPr/>
        </p:nvSpPr>
        <p:spPr>
          <a:xfrm>
            <a:off x="5625417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20647" y="610273"/>
            <a:ext cx="98154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7F7F7F"/>
                </a:solidFill>
              </a:rPr>
              <a:t>¿Qué es la información territorial?</a:t>
            </a:r>
          </a:p>
        </p:txBody>
      </p:sp>
      <p:sp>
        <p:nvSpPr>
          <p:cNvPr descr="Resultado de imagen para logos ministerios de chile" id="195" name="Shape 195"/>
          <p:cNvSpPr/>
          <p:nvPr/>
        </p:nvSpPr>
        <p:spPr>
          <a:xfrm>
            <a:off x="183773" y="-144461"/>
            <a:ext cx="3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763" y="1793225"/>
            <a:ext cx="9293825" cy="48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Shape 202"/>
          <p:cNvGrpSpPr/>
          <p:nvPr/>
        </p:nvGrpSpPr>
        <p:grpSpPr>
          <a:xfrm>
            <a:off x="420631" y="409835"/>
            <a:ext cx="272569" cy="214763"/>
            <a:chOff x="374772" y="6708583"/>
            <a:chExt cx="1240642" cy="149400"/>
          </a:xfrm>
        </p:grpSpPr>
        <p:sp>
          <p:nvSpPr>
            <p:cNvPr id="203" name="Shape 203"/>
            <p:cNvSpPr/>
            <p:nvPr/>
          </p:nvSpPr>
          <p:spPr>
            <a:xfrm>
              <a:off x="374772" y="6708583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943114" y="6708583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Shape 205"/>
          <p:cNvSpPr txBox="1"/>
          <p:nvPr/>
        </p:nvSpPr>
        <p:spPr>
          <a:xfrm>
            <a:off x="761082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420647" y="728407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Shape 207"/>
          <p:cNvSpPr txBox="1"/>
          <p:nvPr/>
        </p:nvSpPr>
        <p:spPr>
          <a:xfrm>
            <a:off x="5625417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20647" y="610273"/>
            <a:ext cx="98154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7F7F7F"/>
                </a:solidFill>
              </a:rPr>
              <a:t>¿Qué es una IDE?</a:t>
            </a:r>
          </a:p>
        </p:txBody>
      </p:sp>
      <p:sp>
        <p:nvSpPr>
          <p:cNvPr descr="Resultado de imagen para logos ministerios de chile" id="209" name="Shape 209"/>
          <p:cNvSpPr/>
          <p:nvPr/>
        </p:nvSpPr>
        <p:spPr>
          <a:xfrm>
            <a:off x="183773" y="-144461"/>
            <a:ext cx="3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925" y="1706775"/>
            <a:ext cx="9100299" cy="43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hape 216"/>
          <p:cNvGrpSpPr/>
          <p:nvPr/>
        </p:nvGrpSpPr>
        <p:grpSpPr>
          <a:xfrm>
            <a:off x="420631" y="409835"/>
            <a:ext cx="272569" cy="214763"/>
            <a:chOff x="374772" y="6708583"/>
            <a:chExt cx="1240642" cy="149400"/>
          </a:xfrm>
        </p:grpSpPr>
        <p:sp>
          <p:nvSpPr>
            <p:cNvPr id="217" name="Shape 217"/>
            <p:cNvSpPr/>
            <p:nvPr/>
          </p:nvSpPr>
          <p:spPr>
            <a:xfrm>
              <a:off x="374772" y="6708583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943114" y="6708583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Shape 219"/>
          <p:cNvSpPr txBox="1"/>
          <p:nvPr/>
        </p:nvSpPr>
        <p:spPr>
          <a:xfrm>
            <a:off x="761082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220" name="Shape 220"/>
          <p:cNvCxnSpPr/>
          <p:nvPr/>
        </p:nvCxnSpPr>
        <p:spPr>
          <a:xfrm>
            <a:off x="420647" y="728407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Shape 221"/>
          <p:cNvSpPr txBox="1"/>
          <p:nvPr/>
        </p:nvSpPr>
        <p:spPr>
          <a:xfrm>
            <a:off x="5625417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20647" y="610273"/>
            <a:ext cx="98154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7F7F7F"/>
                </a:solidFill>
              </a:rPr>
              <a:t>Veamos un ejemplo avanzado de uso de información territorial</a:t>
            </a:r>
          </a:p>
        </p:txBody>
      </p:sp>
      <p:sp>
        <p:nvSpPr>
          <p:cNvPr descr="Resultado de imagen para logos ministerios de chile" id="223" name="Shape 223"/>
          <p:cNvSpPr/>
          <p:nvPr/>
        </p:nvSpPr>
        <p:spPr>
          <a:xfrm>
            <a:off x="183773" y="-144461"/>
            <a:ext cx="3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675" y="1875648"/>
            <a:ext cx="8813347" cy="4697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Shape 230"/>
          <p:cNvGrpSpPr/>
          <p:nvPr/>
        </p:nvGrpSpPr>
        <p:grpSpPr>
          <a:xfrm>
            <a:off x="420631" y="409835"/>
            <a:ext cx="272569" cy="214763"/>
            <a:chOff x="374772" y="6708583"/>
            <a:chExt cx="1240642" cy="149400"/>
          </a:xfrm>
        </p:grpSpPr>
        <p:sp>
          <p:nvSpPr>
            <p:cNvPr id="231" name="Shape 231"/>
            <p:cNvSpPr/>
            <p:nvPr/>
          </p:nvSpPr>
          <p:spPr>
            <a:xfrm>
              <a:off x="374772" y="6708583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943114" y="6708583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Shape 233"/>
          <p:cNvSpPr txBox="1"/>
          <p:nvPr/>
        </p:nvSpPr>
        <p:spPr>
          <a:xfrm>
            <a:off x="761082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234" name="Shape 234"/>
          <p:cNvCxnSpPr/>
          <p:nvPr/>
        </p:nvCxnSpPr>
        <p:spPr>
          <a:xfrm>
            <a:off x="420647" y="728407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Shape 235"/>
          <p:cNvSpPr txBox="1"/>
          <p:nvPr/>
        </p:nvSpPr>
        <p:spPr>
          <a:xfrm>
            <a:off x="5625417" y="364203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20647" y="610273"/>
            <a:ext cx="98154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7F7F7F"/>
                </a:solidFill>
              </a:rPr>
              <a:t>¿Cuáles son los problemas que necesitan resolver usando información territorial?</a:t>
            </a:r>
          </a:p>
        </p:txBody>
      </p:sp>
      <p:sp>
        <p:nvSpPr>
          <p:cNvPr descr="Resultado de imagen para logos ministerios de chile" id="237" name="Shape 237"/>
          <p:cNvSpPr/>
          <p:nvPr/>
        </p:nvSpPr>
        <p:spPr>
          <a:xfrm>
            <a:off x="183773" y="-144461"/>
            <a:ext cx="360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939" y="1635198"/>
            <a:ext cx="5786137" cy="484642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2085200" y="3297700"/>
            <a:ext cx="3946500" cy="795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Shape 245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246" name="Shape 246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Shape 248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249" name="Shape 249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Shape 250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7F7F7F"/>
                </a:solidFill>
              </a:rPr>
              <a:t>Metodología para construir un modelo de datos</a:t>
            </a:r>
          </a:p>
        </p:txBody>
      </p:sp>
      <p:grpSp>
        <p:nvGrpSpPr>
          <p:cNvPr id="252" name="Shape 252"/>
          <p:cNvGrpSpPr/>
          <p:nvPr/>
        </p:nvGrpSpPr>
        <p:grpSpPr>
          <a:xfrm>
            <a:off x="873930" y="1882588"/>
            <a:ext cx="9240290" cy="3250160"/>
            <a:chOff x="247" y="0"/>
            <a:chExt cx="7822799" cy="3250160"/>
          </a:xfrm>
        </p:grpSpPr>
        <p:sp>
          <p:nvSpPr>
            <p:cNvPr id="253" name="Shape 253"/>
            <p:cNvSpPr/>
            <p:nvPr/>
          </p:nvSpPr>
          <p:spPr>
            <a:xfrm>
              <a:off x="247" y="0"/>
              <a:ext cx="7819800" cy="15222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44830" y="44583"/>
              <a:ext cx="7730700" cy="14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5100" lIns="305100" rIns="305100" wrap="square" tIns="305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8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Modelo de Datos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3141" y="1727960"/>
              <a:ext cx="1465500" cy="15222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46064" y="1770883"/>
              <a:ext cx="1379700" cy="14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150" lIns="89150" rIns="89150" wrap="square" tIns="89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Definir Objetivo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591742" y="1727960"/>
              <a:ext cx="1465500" cy="15222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1634665" y="1770883"/>
              <a:ext cx="1379700" cy="14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150" lIns="89150" rIns="89150" wrap="square" tIns="89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Definir Involucrados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3180343" y="1727960"/>
              <a:ext cx="1465500" cy="15222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3223266" y="1770883"/>
              <a:ext cx="1379700" cy="14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150" lIns="89150" rIns="89150" wrap="square" tIns="89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Toma de información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4768945" y="1727960"/>
              <a:ext cx="1465500" cy="15222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4811868" y="1770883"/>
              <a:ext cx="1379700" cy="14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150" lIns="89150" rIns="89150" wrap="square" tIns="89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Análisis de Información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6357546" y="1727960"/>
              <a:ext cx="1465500" cy="15222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12625" lIns="112625" rIns="112625" wrap="square" tIns="1126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6400469" y="1770883"/>
              <a:ext cx="1379700" cy="14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150" lIns="89150" rIns="89150" wrap="square" tIns="89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Tipo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 Datos</a:t>
              </a: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Shape 270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271" name="Shape 271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Shape 273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274" name="Shape 274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Shape 275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</a:rPr>
              <a:t>1. </a:t>
            </a: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Definir Objetivo</a:t>
            </a:r>
          </a:p>
        </p:txBody>
      </p:sp>
      <p:sp>
        <p:nvSpPr>
          <p:cNvPr id="277" name="Shape 277"/>
          <p:cNvSpPr/>
          <p:nvPr/>
        </p:nvSpPr>
        <p:spPr>
          <a:xfrm>
            <a:off x="1283550" y="1847074"/>
            <a:ext cx="8390100" cy="210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Definir un objetivo inicial que luego puede ser mejorado.</a:t>
            </a:r>
          </a:p>
        </p:txBody>
      </p:sp>
      <p:sp>
        <p:nvSpPr>
          <p:cNvPr id="278" name="Shape 278"/>
          <p:cNvSpPr/>
          <p:nvPr/>
        </p:nvSpPr>
        <p:spPr>
          <a:xfrm>
            <a:off x="1065775" y="4649950"/>
            <a:ext cx="8931900" cy="162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ejemplo: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Adoptar medidas para prevenir incendios forestales 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Shape 284"/>
          <p:cNvGrpSpPr/>
          <p:nvPr/>
        </p:nvGrpSpPr>
        <p:grpSpPr>
          <a:xfrm>
            <a:off x="420621" y="409852"/>
            <a:ext cx="272569" cy="214763"/>
            <a:chOff x="374771" y="6708582"/>
            <a:chExt cx="1240642" cy="149400"/>
          </a:xfrm>
        </p:grpSpPr>
        <p:sp>
          <p:nvSpPr>
            <p:cNvPr id="285" name="Shape 285"/>
            <p:cNvSpPr/>
            <p:nvPr/>
          </p:nvSpPr>
          <p:spPr>
            <a:xfrm>
              <a:off x="374771" y="6708582"/>
              <a:ext cx="568200" cy="149400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943113" y="6708582"/>
              <a:ext cx="672300" cy="149400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</p:spPr>
          <p:txBody>
            <a:bodyPr anchorCtr="0" anchor="ctr" bIns="56300" lIns="112625" rIns="112625" wrap="square" tIns="563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Shape 287"/>
          <p:cNvSpPr txBox="1"/>
          <p:nvPr/>
        </p:nvSpPr>
        <p:spPr>
          <a:xfrm>
            <a:off x="761079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Bienes Nacionales</a:t>
            </a:r>
          </a:p>
        </p:txBody>
      </p:sp>
      <p:cxnSp>
        <p:nvCxnSpPr>
          <p:cNvPr id="288" name="Shape 288"/>
          <p:cNvCxnSpPr/>
          <p:nvPr/>
        </p:nvCxnSpPr>
        <p:spPr>
          <a:xfrm>
            <a:off x="420636" y="728406"/>
            <a:ext cx="981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Shape 289"/>
          <p:cNvSpPr txBox="1"/>
          <p:nvPr/>
        </p:nvSpPr>
        <p:spPr>
          <a:xfrm>
            <a:off x="5625416" y="364200"/>
            <a:ext cx="46107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Gobierno de Chile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20636" y="739607"/>
            <a:ext cx="95769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300">
                <a:solidFill>
                  <a:srgbClr val="7F7F7F"/>
                </a:solidFill>
              </a:rPr>
              <a:t>2. </a:t>
            </a:r>
            <a:r>
              <a:rPr b="1" lang="en-US" sz="3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Definir Involucrados</a:t>
            </a:r>
          </a:p>
        </p:txBody>
      </p:sp>
      <p:sp>
        <p:nvSpPr>
          <p:cNvPr id="291" name="Shape 291"/>
          <p:cNvSpPr/>
          <p:nvPr/>
        </p:nvSpPr>
        <p:spPr>
          <a:xfrm>
            <a:off x="146458" y="1456842"/>
            <a:ext cx="10490100" cy="1720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56300" lIns="112625" rIns="112625" wrap="square" tIns="563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Definir personas de 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variado nivel jerárquico</a:t>
            </a: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institución que estén involucrados en el tema y algunas personas de 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otras instituciones</a:t>
            </a: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que sean importantes de consultar</a:t>
            </a: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